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3"/>
  </p:notesMasterIdLst>
  <p:handoutMasterIdLst>
    <p:handoutMasterId r:id="rId14"/>
  </p:handoutMasterIdLst>
  <p:sldIdLst>
    <p:sldId id="263" r:id="rId2"/>
    <p:sldId id="316" r:id="rId3"/>
    <p:sldId id="299" r:id="rId4"/>
    <p:sldId id="332" r:id="rId5"/>
    <p:sldId id="306" r:id="rId6"/>
    <p:sldId id="302" r:id="rId7"/>
    <p:sldId id="334" r:id="rId8"/>
    <p:sldId id="337" r:id="rId9"/>
    <p:sldId id="335" r:id="rId10"/>
    <p:sldId id="331" r:id="rId11"/>
    <p:sldId id="336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364" autoAdjust="0"/>
  </p:normalViewPr>
  <p:slideViewPr>
    <p:cSldViewPr snapToGrid="0">
      <p:cViewPr varScale="1">
        <p:scale>
          <a:sx n="74" d="100"/>
          <a:sy n="74" d="100"/>
        </p:scale>
        <p:origin x="114" y="7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2022/6/3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2022/6/3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6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269818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7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209669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10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646150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0229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040679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29682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52292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0388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91060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03072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089074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13069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29191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88137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749603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2022/6/3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68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1"/>
          <p:cNvSpPr txBox="1">
            <a:spLocks noChangeArrowheads="1"/>
          </p:cNvSpPr>
          <p:nvPr/>
        </p:nvSpPr>
        <p:spPr bwMode="auto">
          <a:xfrm>
            <a:off x="209320" y="1729649"/>
            <a:ext cx="11740307" cy="2059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400" b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BFX-UH300 (K18X001.00) No sound During Google Setup Wirazd Report</a:t>
            </a:r>
            <a:endParaRPr lang="en-US" altLang="zh-TW" sz="4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25D20D91-EF01-4097-8452-6AD1EE01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345" y="5404826"/>
            <a:ext cx="4315683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Prepared by: 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PE 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– Do Thi Phuong</a:t>
            </a:r>
            <a:endParaRPr lang="en-US" altLang="zh-TW" b="1" dirty="0" smtClean="0">
              <a:solidFill>
                <a:srgbClr val="0000CC"/>
              </a:solidFill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Date</a:t>
            </a:r>
            <a:r>
              <a:rPr lang="en-US" altLang="zh-TW" b="1">
                <a:solidFill>
                  <a:srgbClr val="0000CC"/>
                </a:solidFill>
                <a:cs typeface="Arial" panose="020B0604020202020204" pitchFamily="34" charset="0"/>
              </a:rPr>
              <a:t>: 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June 02</a:t>
            </a:r>
            <a:r>
              <a:rPr lang="en-US" altLang="zh-TW" b="1" baseline="30000" smtClean="0">
                <a:solidFill>
                  <a:srgbClr val="0000CC"/>
                </a:solidFill>
                <a:cs typeface="Arial" panose="020B0604020202020204" pitchFamily="34" charset="0"/>
              </a:rPr>
              <a:t>th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00CC"/>
                </a:solidFill>
                <a:cs typeface="Arial" panose="020B0604020202020204" pitchFamily="34" charset="0"/>
              </a:rPr>
              <a:t>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5248" y="2351518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Michael, Phuong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Cheng Lun, Wen Thai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Ben Zheng,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Ruan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K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Rachel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Mark Wu, Allan Pham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Ly,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Heng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Ruan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533764" y="2971534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Director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 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CB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Lin, Toney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786641" y="2550049"/>
            <a:ext cx="836664" cy="338858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35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D2. D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escription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202187" y="1184832"/>
            <a:ext cx="11824713" cy="795803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05/05/2022, ALT customer complaint 1pcs </a:t>
            </a: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sound during Google setup wirazd and customer measure abnormal at J806_Pin 6_AUX port.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Failure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status</a:t>
            </a: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Plug power supply 24V/4A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sound during Google setup wirazd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 Description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254292"/>
              </p:ext>
            </p:extLst>
          </p:nvPr>
        </p:nvGraphicFramePr>
        <p:xfrm>
          <a:off x="622634" y="2463484"/>
          <a:ext cx="10983817" cy="876300"/>
        </p:xfrm>
        <a:graphic>
          <a:graphicData uri="http://schemas.openxmlformats.org/drawingml/2006/table">
            <a:tbl>
              <a:tblPr/>
              <a:tblGrid>
                <a:gridCol w="1498294">
                  <a:extLst>
                    <a:ext uri="{9D8B030D-6E8A-4147-A177-3AD203B41FA5}">
                      <a16:colId xmlns:a16="http://schemas.microsoft.com/office/drawing/2014/main" val="535301050"/>
                    </a:ext>
                  </a:extLst>
                </a:gridCol>
                <a:gridCol w="2644048">
                  <a:extLst>
                    <a:ext uri="{9D8B030D-6E8A-4147-A177-3AD203B41FA5}">
                      <a16:colId xmlns:a16="http://schemas.microsoft.com/office/drawing/2014/main" val="882276791"/>
                    </a:ext>
                  </a:extLst>
                </a:gridCol>
                <a:gridCol w="1597446">
                  <a:extLst>
                    <a:ext uri="{9D8B030D-6E8A-4147-A177-3AD203B41FA5}">
                      <a16:colId xmlns:a16="http://schemas.microsoft.com/office/drawing/2014/main" val="3187150249"/>
                    </a:ext>
                  </a:extLst>
                </a:gridCol>
                <a:gridCol w="1707614">
                  <a:extLst>
                    <a:ext uri="{9D8B030D-6E8A-4147-A177-3AD203B41FA5}">
                      <a16:colId xmlns:a16="http://schemas.microsoft.com/office/drawing/2014/main" val="3557764219"/>
                    </a:ext>
                  </a:extLst>
                </a:gridCol>
                <a:gridCol w="3536415">
                  <a:extLst>
                    <a:ext uri="{9D8B030D-6E8A-4147-A177-3AD203B41FA5}">
                      <a16:colId xmlns:a16="http://schemas.microsoft.com/office/drawing/2014/main" val="260715074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Fox_SN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Cus_SN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 TIME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ERROR CAUSE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49605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YW70U70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2149695001202109002264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sound during Google setup wirazd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870854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187" y="2061584"/>
            <a:ext cx="2230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smtClean="0">
                <a:latin typeface="Arial" panose="020B0604020202020204" pitchFamily="34" charset="0"/>
                <a:cs typeface="Arial" panose="020B0604020202020204" pitchFamily="34" charset="0"/>
              </a:rPr>
              <a:t>Failure </a:t>
            </a:r>
            <a:r>
              <a:rPr lang="en-US" sz="1600" b="1" i="1">
                <a:latin typeface="Arial" panose="020B0604020202020204" pitchFamily="34" charset="0"/>
                <a:cs typeface="Arial" panose="020B0604020202020204" pitchFamily="34" charset="0"/>
              </a:rPr>
              <a:t>information </a:t>
            </a:r>
            <a:r>
              <a:rPr lang="en-US" sz="1600" b="1" i="1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1600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5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D3: C</a:t>
            </a:r>
            <a:r>
              <a:rPr lang="en-US" altLang="zh-CN" sz="32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103435"/>
            <a:ext cx="10859511" cy="1682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. Reset SKB and check sound during Google setup wizard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No sound</a:t>
            </a: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lnSpc>
                <a:spcPts val="2160"/>
              </a:lnSpc>
              <a:spcBef>
                <a:spcPts val="1200"/>
              </a:spcBef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2.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Baking PCBA with 70</a:t>
            </a:r>
            <a:r>
              <a:rPr lang="en-US" sz="1600" baseline="300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in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24 hours. </a:t>
            </a:r>
          </a:p>
          <a:p>
            <a:pPr fontAlgn="ctr">
              <a:lnSpc>
                <a:spcPts val="2160"/>
              </a:lnSpc>
              <a:spcBef>
                <a:spcPts val="1200"/>
              </a:spcBef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3. Recheck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sound during Google setup wizard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Still no sound.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fontAlgn="ctr">
              <a:lnSpc>
                <a:spcPts val="2160"/>
              </a:lnSpc>
              <a:spcBef>
                <a:spcPts val="1200"/>
              </a:spcBef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4.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Take X-ray and VI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PCBA focus on AUX, MIC block 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Did not find out any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abnormality.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1.Product checking, Baking, Take X-ray and VI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PCBA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51867" y="3391250"/>
            <a:ext cx="11597925" cy="2253021"/>
            <a:chOff x="202189" y="2959651"/>
            <a:chExt cx="11597925" cy="2961422"/>
          </a:xfrm>
        </p:grpSpPr>
        <p:grpSp>
          <p:nvGrpSpPr>
            <p:cNvPr id="20" name="Group 19"/>
            <p:cNvGrpSpPr/>
            <p:nvPr/>
          </p:nvGrpSpPr>
          <p:grpSpPr>
            <a:xfrm>
              <a:off x="2965970" y="2988220"/>
              <a:ext cx="3713751" cy="2522864"/>
              <a:chOff x="3365336" y="3021428"/>
              <a:chExt cx="3713751" cy="2522864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236263" y="3021428"/>
                <a:ext cx="1842824" cy="2522864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65336" y="3021428"/>
                <a:ext cx="1868231" cy="2522864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</p:grpSp>
        <p:grpSp>
          <p:nvGrpSpPr>
            <p:cNvPr id="22" name="Group 21"/>
            <p:cNvGrpSpPr/>
            <p:nvPr/>
          </p:nvGrpSpPr>
          <p:grpSpPr>
            <a:xfrm>
              <a:off x="202189" y="2959651"/>
              <a:ext cx="11597925" cy="2961422"/>
              <a:chOff x="202189" y="2959651"/>
              <a:chExt cx="11597925" cy="2961422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2965969" y="5580535"/>
                <a:ext cx="3713752" cy="307777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400" smtClean="0"/>
                  <a:t>SoC(U1) </a:t>
                </a:r>
                <a:endParaRPr lang="en-US" sz="14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7050917" y="5598607"/>
                <a:ext cx="4749197" cy="307777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400" smtClean="0"/>
                  <a:t>U1101, U1319</a:t>
                </a:r>
                <a:endParaRPr lang="en-US" sz="1400" dirty="0"/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202189" y="2959651"/>
                <a:ext cx="2495920" cy="2563707"/>
                <a:chOff x="539859" y="2997177"/>
                <a:chExt cx="2495920" cy="2563707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797979" y="3007491"/>
                  <a:ext cx="1237800" cy="2553393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39859" y="2997177"/>
                  <a:ext cx="1237800" cy="2534810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</p:grpSp>
          <p:sp>
            <p:nvSpPr>
              <p:cNvPr id="15" name="TextBox 14"/>
              <p:cNvSpPr txBox="1"/>
              <p:nvPr/>
            </p:nvSpPr>
            <p:spPr>
              <a:xfrm>
                <a:off x="202189" y="5613296"/>
                <a:ext cx="2495920" cy="307777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400" smtClean="0"/>
                  <a:t>AUX and MIC port</a:t>
                </a:r>
                <a:endParaRPr lang="en-US" sz="1400" dirty="0"/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7050917" y="3021405"/>
                <a:ext cx="4749197" cy="2501953"/>
                <a:chOff x="7252383" y="3007491"/>
                <a:chExt cx="5114334" cy="2501953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411245" y="3019765"/>
                  <a:ext cx="1955472" cy="2489679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841974" y="3019742"/>
                  <a:ext cx="1540510" cy="2489679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252383" y="3007491"/>
                  <a:ext cx="1560830" cy="2489679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74503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117290"/>
            <a:ext cx="11795180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FATP</a:t>
            </a: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: NG prouduct tested pass at FATP</a:t>
            </a: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buFont typeface="Wingdings" panose="05000000000000000000" pitchFamily="2" charset="2"/>
              <a:buChar char="Ø"/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OBA: Product wasn’t tested at OBA </a:t>
            </a: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station</a:t>
            </a:r>
          </a:p>
          <a:p>
            <a:pPr fontAlgn="ctr"/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Note: OBA station only test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AQL: 0.65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FATP and OBA record data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866191"/>
              </p:ext>
            </p:extLst>
          </p:nvPr>
        </p:nvGraphicFramePr>
        <p:xfrm>
          <a:off x="1430156" y="1435098"/>
          <a:ext cx="9339245" cy="4270251"/>
        </p:xfrm>
        <a:graphic>
          <a:graphicData uri="http://schemas.openxmlformats.org/drawingml/2006/table">
            <a:tbl>
              <a:tblPr/>
              <a:tblGrid>
                <a:gridCol w="2119404">
                  <a:extLst>
                    <a:ext uri="{9D8B030D-6E8A-4147-A177-3AD203B41FA5}">
                      <a16:colId xmlns:a16="http://schemas.microsoft.com/office/drawing/2014/main" val="354954350"/>
                    </a:ext>
                  </a:extLst>
                </a:gridCol>
                <a:gridCol w="1842101">
                  <a:extLst>
                    <a:ext uri="{9D8B030D-6E8A-4147-A177-3AD203B41FA5}">
                      <a16:colId xmlns:a16="http://schemas.microsoft.com/office/drawing/2014/main" val="405413284"/>
                    </a:ext>
                  </a:extLst>
                </a:gridCol>
                <a:gridCol w="1648976">
                  <a:extLst>
                    <a:ext uri="{9D8B030D-6E8A-4147-A177-3AD203B41FA5}">
                      <a16:colId xmlns:a16="http://schemas.microsoft.com/office/drawing/2014/main" val="2883651599"/>
                    </a:ext>
                  </a:extLst>
                </a:gridCol>
                <a:gridCol w="2183778">
                  <a:extLst>
                    <a:ext uri="{9D8B030D-6E8A-4147-A177-3AD203B41FA5}">
                      <a16:colId xmlns:a16="http://schemas.microsoft.com/office/drawing/2014/main" val="771712446"/>
                    </a:ext>
                  </a:extLst>
                </a:gridCol>
                <a:gridCol w="1544986">
                  <a:extLst>
                    <a:ext uri="{9D8B030D-6E8A-4147-A177-3AD203B41FA5}">
                      <a16:colId xmlns:a16="http://schemas.microsoft.com/office/drawing/2014/main" val="2793633740"/>
                    </a:ext>
                  </a:extLst>
                </a:gridCol>
              </a:tblGrid>
              <a:tr h="2088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SERIAL_NUMBER</a:t>
                      </a:r>
                    </a:p>
                  </a:txBody>
                  <a:tcPr marL="8791" marR="8791" marT="8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MO_NUMBER</a:t>
                      </a:r>
                    </a:p>
                  </a:txBody>
                  <a:tcPr marL="8791" marR="8791" marT="8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GROUP_NAME</a:t>
                      </a:r>
                    </a:p>
                  </a:txBody>
                  <a:tcPr marL="8791" marR="8791" marT="8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IN_STATION_TIME</a:t>
                      </a:r>
                    </a:p>
                  </a:txBody>
                  <a:tcPr marL="8791" marR="8791" marT="8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WIP_GROUP</a:t>
                      </a:r>
                    </a:p>
                  </a:txBody>
                  <a:tcPr marL="8791" marR="8791" marT="8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792017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11/5/2021 2:37:47 AM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3904109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11/5/2021 3:35:25 AM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0238626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11/8/2021 3:57:00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8477066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11/8/2021 4:00:32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ASSY2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1437734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ASSY2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11/9/2021 2:52:43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ASSY3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8086900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ASSY3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11/9/2021 2:57:08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ASSY4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704992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ASSY4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11/9/2021 2:59:14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475729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11/9/2021 4:59:53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FT2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116640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FT2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11/9/2021 5:06:34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FT3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5362468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FT3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11/9/2021 5:10:00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845559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11/9/2021 5:11:53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7015617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11/9/2021 7:31:17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701411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3:50:28 AM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RC2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346617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RC2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3:52:58 AM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685273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3:58:34 AM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PACK_BOX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0534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PACK_BOX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4:00:06 AM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CHECK_WEIGHT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9688568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CHECK_WEIGHT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4:19:14 AM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PACK_CTN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423455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PACK_CTN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1:46:10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PACK_PALT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4011451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PACK_PALT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3:46:12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FQA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9112516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FQA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3:49:39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CHK_PALT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813170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STOCKIN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4:21:02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FG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599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65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Check AUX, MIC port on main board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4787" y="1130191"/>
            <a:ext cx="11817213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7620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 voltage at AUX, MIC port</a:t>
            </a:r>
          </a:p>
          <a:p>
            <a:pPr lvl="0"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en-US" sz="1600" smtClean="0">
                <a:sym typeface="Wingdings" panose="05000000000000000000" pitchFamily="2" charset="2"/>
              </a:rPr>
              <a:t>Measure voltage </a:t>
            </a:r>
            <a:r>
              <a:rPr lang="en-US" sz="1600">
                <a:sym typeface="Wingdings" panose="05000000000000000000" pitchFamily="2" charset="2"/>
              </a:rPr>
              <a:t>at  J806_pin </a:t>
            </a:r>
            <a:r>
              <a:rPr lang="en-US" sz="1600" smtClean="0">
                <a:sym typeface="Wingdings" panose="05000000000000000000" pitchFamily="2" charset="2"/>
              </a:rPr>
              <a:t>6, J805_pin 6 </a:t>
            </a:r>
            <a:r>
              <a:rPr lang="en-US" sz="1600">
                <a:sym typeface="Wingdings" panose="05000000000000000000" pitchFamily="2" charset="2"/>
              </a:rPr>
              <a:t>of NG product</a:t>
            </a:r>
            <a:r>
              <a:rPr lang="en-US" sz="1600" b="1" i="1">
                <a:solidFill>
                  <a:srgbClr val="FF0000"/>
                </a:solidFill>
                <a:sym typeface="Wingdings" panose="05000000000000000000" pitchFamily="2" charset="2"/>
              </a:rPr>
              <a:t> find out abnormal is 1.901V ( </a:t>
            </a:r>
            <a:r>
              <a:rPr lang="en-US" sz="1600" b="1" i="1" smtClean="0">
                <a:solidFill>
                  <a:srgbClr val="FF0000"/>
                </a:solidFill>
                <a:sym typeface="Wingdings" panose="05000000000000000000" pitchFamily="2" charset="2"/>
              </a:rPr>
              <a:t>With </a:t>
            </a:r>
            <a:r>
              <a:rPr lang="en-US" sz="1600" b="1" i="1">
                <a:solidFill>
                  <a:srgbClr val="FF0000"/>
                </a:solidFill>
                <a:sym typeface="Wingdings" panose="05000000000000000000" pitchFamily="2" charset="2"/>
              </a:rPr>
              <a:t>OK product is 3.3V) </a:t>
            </a:r>
            <a:endParaRPr lang="en-US" sz="1600" b="1" i="1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396367" y="1869282"/>
            <a:ext cx="5248431" cy="1897518"/>
            <a:chOff x="374786" y="2517623"/>
            <a:chExt cx="5248431" cy="2240762"/>
          </a:xfrm>
        </p:grpSpPr>
        <p:grpSp>
          <p:nvGrpSpPr>
            <p:cNvPr id="9" name="Group 8"/>
            <p:cNvGrpSpPr/>
            <p:nvPr/>
          </p:nvGrpSpPr>
          <p:grpSpPr>
            <a:xfrm>
              <a:off x="374786" y="2517623"/>
              <a:ext cx="5248431" cy="1635738"/>
              <a:chOff x="113173" y="2154066"/>
              <a:chExt cx="5248431" cy="1635738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0800000">
                <a:off x="4354665" y="2154066"/>
                <a:ext cx="1006939" cy="1635734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-122348" y="2389588"/>
                <a:ext cx="1635737" cy="1164695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0800000">
                <a:off x="1810219" y="2154068"/>
                <a:ext cx="1985158" cy="1635734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sp>
            <p:nvSpPr>
              <p:cNvPr id="7" name="Right Arrow 6"/>
              <p:cNvSpPr/>
              <p:nvPr/>
            </p:nvSpPr>
            <p:spPr>
              <a:xfrm>
                <a:off x="3945793" y="2817751"/>
                <a:ext cx="288543" cy="255955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ight Arrow 41"/>
              <p:cNvSpPr/>
              <p:nvPr/>
            </p:nvSpPr>
            <p:spPr>
              <a:xfrm flipH="1">
                <a:off x="1380750" y="2843953"/>
                <a:ext cx="288543" cy="255955"/>
              </a:xfrm>
              <a:prstGeom prst="rightArrow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214334" y="3152409"/>
                <a:ext cx="644020" cy="3373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smtClean="0"/>
                  <a:t>OK sample</a:t>
                </a:r>
                <a:endParaRPr lang="en-US" sz="1100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3746971" y="3126206"/>
                <a:ext cx="686186" cy="3373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smtClean="0"/>
                  <a:t>NG sample</a:t>
                </a:r>
                <a:endParaRPr lang="en-US" sz="1100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374787" y="4358590"/>
              <a:ext cx="5248430" cy="399795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smtClean="0"/>
                <a:t>Check voltage at J806_pin6_AUX port</a:t>
              </a:r>
              <a:endParaRPr lang="en-US" sz="160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74787" y="3906481"/>
            <a:ext cx="5270011" cy="1844369"/>
            <a:chOff x="6262461" y="2517623"/>
            <a:chExt cx="5111606" cy="2300654"/>
          </a:xfrm>
        </p:grpSpPr>
        <p:grpSp>
          <p:nvGrpSpPr>
            <p:cNvPr id="46" name="Group 45"/>
            <p:cNvGrpSpPr/>
            <p:nvPr/>
          </p:nvGrpSpPr>
          <p:grpSpPr>
            <a:xfrm>
              <a:off x="6283393" y="2517623"/>
              <a:ext cx="5090674" cy="1661943"/>
              <a:chOff x="6345126" y="2127859"/>
              <a:chExt cx="5090674" cy="1661943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10800000">
                <a:off x="7901230" y="2154064"/>
                <a:ext cx="1985159" cy="1635736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0800000">
                <a:off x="10428861" y="2127859"/>
                <a:ext cx="1006939" cy="1635735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6080378" y="2418813"/>
                <a:ext cx="1635737" cy="1106241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sp>
            <p:nvSpPr>
              <p:cNvPr id="40" name="Right Arrow 39"/>
              <p:cNvSpPr/>
              <p:nvPr/>
            </p:nvSpPr>
            <p:spPr>
              <a:xfrm>
                <a:off x="10004008" y="2817750"/>
                <a:ext cx="288543" cy="255955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ight Arrow 40"/>
              <p:cNvSpPr/>
              <p:nvPr/>
            </p:nvSpPr>
            <p:spPr>
              <a:xfrm flipH="1">
                <a:off x="7528341" y="2843954"/>
                <a:ext cx="288543" cy="255955"/>
              </a:xfrm>
              <a:prstGeom prst="rightArrow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7309226" y="3178611"/>
                <a:ext cx="644020" cy="3373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smtClean="0"/>
                  <a:t>OK sample</a:t>
                </a:r>
                <a:endParaRPr lang="en-US" sz="1100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9814532" y="3152408"/>
                <a:ext cx="686186" cy="3373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smtClean="0"/>
                  <a:t>NG sample</a:t>
                </a:r>
                <a:endParaRPr lang="en-US" sz="1100"/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6262461" y="4395967"/>
              <a:ext cx="5111606" cy="422310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smtClean="0"/>
                <a:t>Check voltage at J805_pin6_MIC port</a:t>
              </a:r>
              <a:endParaRPr lang="en-US" sz="1600"/>
            </a:p>
          </p:txBody>
        </p:sp>
      </p:grpSp>
      <p:pic>
        <p:nvPicPr>
          <p:cNvPr id="51" name="Pictur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600" y="1903488"/>
            <a:ext cx="5475041" cy="346968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2" name="TextBox 51"/>
          <p:cNvSpPr txBox="1"/>
          <p:nvPr/>
        </p:nvSpPr>
        <p:spPr>
          <a:xfrm>
            <a:off x="6108600" y="5472672"/>
            <a:ext cx="5475041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ircuit diagram of AUX, MIC port</a:t>
            </a:r>
            <a:endParaRPr lang="en-US" sz="1400" dirty="0"/>
          </a:p>
        </p:txBody>
      </p:sp>
      <p:sp>
        <p:nvSpPr>
          <p:cNvPr id="53" name="Rectangle 52"/>
          <p:cNvSpPr/>
          <p:nvPr/>
        </p:nvSpPr>
        <p:spPr>
          <a:xfrm>
            <a:off x="374787" y="5795566"/>
            <a:ext cx="119216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 at J806_pin 6, J805_pin 6 of NG product has abnormal</a:t>
            </a:r>
            <a:endParaRPr lang="en-US" sz="16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91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AUX, MIC port on main board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4787" y="1130191"/>
            <a:ext cx="11817213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7620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 </a:t>
            </a: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impedance, voltage diode on AUX, MIC port </a:t>
            </a:r>
          </a:p>
          <a:p>
            <a:pPr lvl="0"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Measure impedance and voltage diode of J806_AUX port and J805_MIC port</a:t>
            </a:r>
            <a:endParaRPr lang="en-US" sz="1600" b="1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74787" y="5795566"/>
            <a:ext cx="119216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J806, J805 check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impedance and voltage diode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normally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580164"/>
              </p:ext>
            </p:extLst>
          </p:nvPr>
        </p:nvGraphicFramePr>
        <p:xfrm>
          <a:off x="194282" y="1886341"/>
          <a:ext cx="5876011" cy="3909224"/>
        </p:xfrm>
        <a:graphic>
          <a:graphicData uri="http://schemas.openxmlformats.org/drawingml/2006/table">
            <a:tbl>
              <a:tblPr/>
              <a:tblGrid>
                <a:gridCol w="1101118">
                  <a:extLst>
                    <a:ext uri="{9D8B030D-6E8A-4147-A177-3AD203B41FA5}">
                      <a16:colId xmlns:a16="http://schemas.microsoft.com/office/drawing/2014/main" val="28935042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419518099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86933023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973668765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3390578005"/>
                    </a:ext>
                  </a:extLst>
                </a:gridCol>
                <a:gridCol w="964893">
                  <a:extLst>
                    <a:ext uri="{9D8B030D-6E8A-4147-A177-3AD203B41FA5}">
                      <a16:colId xmlns:a16="http://schemas.microsoft.com/office/drawing/2014/main" val="191598735"/>
                    </a:ext>
                  </a:extLst>
                </a:gridCol>
              </a:tblGrid>
              <a:tr h="48865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J806_Pin number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140302"/>
                  </a:ext>
                </a:extLst>
              </a:tr>
              <a:tr h="4886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Impedance(ohm)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Voltage diode(VDC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Impedance(ohm)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Voltage diode(VDC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036430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1_</a:t>
                      </a:r>
                      <a:r>
                        <a:rPr lang="en-US" sz="1400" smtClean="0"/>
                        <a:t>AUX_R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838319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2_GND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4573829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3_GND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2836984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4_ </a:t>
                      </a:r>
                      <a:r>
                        <a:rPr lang="en-US" sz="1400" smtClean="0"/>
                        <a:t>AUX_L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2045943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5_GND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0336069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6_</a:t>
                      </a:r>
                      <a:r>
                        <a:rPr lang="en-US" sz="1400" smtClean="0"/>
                        <a:t>Detect_AUX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14.11K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14.18K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44482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238118"/>
              </p:ext>
            </p:extLst>
          </p:nvPr>
        </p:nvGraphicFramePr>
        <p:xfrm>
          <a:off x="6169445" y="1886339"/>
          <a:ext cx="5870155" cy="3909224"/>
        </p:xfrm>
        <a:graphic>
          <a:graphicData uri="http://schemas.openxmlformats.org/drawingml/2006/table">
            <a:tbl>
              <a:tblPr/>
              <a:tblGrid>
                <a:gridCol w="1107655">
                  <a:extLst>
                    <a:ext uri="{9D8B030D-6E8A-4147-A177-3AD203B41FA5}">
                      <a16:colId xmlns:a16="http://schemas.microsoft.com/office/drawing/2014/main" val="3320113408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334580524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1895225505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118980914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930572616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577596356"/>
                    </a:ext>
                  </a:extLst>
                </a:gridCol>
              </a:tblGrid>
              <a:tr h="48865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J805_Pin number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71253"/>
                  </a:ext>
                </a:extLst>
              </a:tr>
              <a:tr h="4886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Impedance(ohm)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Voltage diode(VDC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Voltage</a:t>
                      </a:r>
                    </a:p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diode(VDC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969547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782331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3198802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3_GND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7266732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4_MIC_L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0994668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5_GND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0566398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6_</a:t>
                      </a:r>
                      <a:r>
                        <a:rPr lang="en-US" sz="1400" smtClean="0"/>
                        <a:t>Detect_MIC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14.18K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14.09K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843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746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6535"/>
            <a:ext cx="11220846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2188" y="5849296"/>
            <a:ext cx="8849116" cy="70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3" indent="-28576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r>
              <a:rPr lang="en-US" sz="1580" b="1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After change new </a:t>
            </a:r>
            <a:r>
              <a:rPr lang="en-US" sz="1580" smtClean="0">
                <a:latin typeface="Arial" panose="020B0604020202020204" pitchFamily="34" charset="0"/>
                <a:cs typeface="Arial" panose="020B0604020202020204" pitchFamily="34" charset="0"/>
              </a:rPr>
              <a:t>SoC, eMMC,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NG product has </a:t>
            </a:r>
            <a:r>
              <a:rPr lang="en-US" sz="1580" smtClean="0">
                <a:latin typeface="Arial" panose="020B0604020202020204" pitchFamily="34" charset="0"/>
                <a:cs typeface="Arial" panose="020B0604020202020204" pitchFamily="34" charset="0"/>
              </a:rPr>
              <a:t>3.3V at J806_pin 6 and J805_pin 6 normal.</a:t>
            </a:r>
            <a:endParaRPr lang="en-US" sz="158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2188" y="961741"/>
            <a:ext cx="1183741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i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Remark: the Detect_AUX, detect_MIC signal connect from U1_SoC to J806_pin 6 and J805_pin 6</a:t>
            </a:r>
            <a:endParaRPr lang="en-US" sz="16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After measure at J806, J805 find out voltage abnormal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Suspect detect_AUX, detect_MIC signal has problem</a:t>
            </a:r>
          </a:p>
          <a:p>
            <a:pPr>
              <a:lnSpc>
                <a:spcPct val="150000"/>
              </a:lnSpc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Changed new SoC, eMMC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then check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voltage at J806_pin 6 and J805_pin 6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 board normally</a:t>
            </a:r>
            <a:endParaRPr lang="en-US" sz="16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new 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SoC, eMMC </a:t>
            </a:r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699890" y="2293209"/>
            <a:ext cx="4060170" cy="3664935"/>
            <a:chOff x="4906372" y="2403121"/>
            <a:chExt cx="4726271" cy="487749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4906374" y="2403121"/>
              <a:ext cx="4726268" cy="202455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4906372" y="5156250"/>
              <a:ext cx="4726269" cy="171918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2" name="Rectangle 11"/>
            <p:cNvSpPr/>
            <p:nvPr/>
          </p:nvSpPr>
          <p:spPr>
            <a:xfrm>
              <a:off x="4906372" y="6972835"/>
              <a:ext cx="4726270" cy="307777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ctr"/>
              <a:r>
                <a:rPr lang="en-US" sz="1400">
                  <a:cs typeface="Arial" panose="020B0604020202020204" pitchFamily="34" charset="0"/>
                </a:rPr>
                <a:t>Check </a:t>
              </a:r>
              <a:r>
                <a:rPr lang="en-US" sz="1400" smtClean="0">
                  <a:cs typeface="Arial" panose="020B0604020202020204" pitchFamily="34" charset="0"/>
                </a:rPr>
                <a:t>voltage at J805_pin 6_MIC </a:t>
              </a:r>
              <a:r>
                <a:rPr lang="en-US" sz="1400">
                  <a:cs typeface="Arial" panose="020B0604020202020204" pitchFamily="34" charset="0"/>
                </a:rPr>
                <a:t>port on main board</a:t>
              </a:r>
              <a:endParaRPr lang="en-US" sz="1400" dirty="0">
                <a:cs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906373" y="4638073"/>
              <a:ext cx="4726270" cy="307777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ctr"/>
              <a:r>
                <a:rPr lang="en-US" sz="1400">
                  <a:latin typeface="+mj-lt"/>
                  <a:cs typeface="Arial" panose="020B0604020202020204" pitchFamily="34" charset="0"/>
                </a:rPr>
                <a:t>Check </a:t>
              </a:r>
              <a:r>
                <a:rPr lang="en-US" sz="1400" smtClean="0">
                  <a:latin typeface="+mj-lt"/>
                  <a:cs typeface="Arial" panose="020B0604020202020204" pitchFamily="34" charset="0"/>
                </a:rPr>
                <a:t>voltage at J806_pin 6_AUX port </a:t>
              </a:r>
              <a:r>
                <a:rPr lang="en-US" sz="1400">
                  <a:latin typeface="+mj-lt"/>
                  <a:cs typeface="Arial" panose="020B0604020202020204" pitchFamily="34" charset="0"/>
                </a:rPr>
                <a:t>on main board</a:t>
              </a:r>
              <a:endParaRPr lang="en-US" sz="1400" dirty="0">
                <a:latin typeface="+mj-lt"/>
                <a:cs typeface="Arial" panose="020B0604020202020204" pitchFamily="34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223" y="2267534"/>
            <a:ext cx="5356324" cy="324426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7699" y="2293210"/>
            <a:ext cx="1873067" cy="32216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3" name="Rectangle 22"/>
          <p:cNvSpPr/>
          <p:nvPr/>
        </p:nvSpPr>
        <p:spPr>
          <a:xfrm>
            <a:off x="327268" y="5609986"/>
            <a:ext cx="7247543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Circuit diagram of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detect_AUX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detect_MIC signal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0138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6535"/>
            <a:ext cx="11220846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2189" y="5606558"/>
            <a:ext cx="8849116" cy="70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3" indent="-28576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r>
              <a:rPr lang="en-US" sz="1580" b="1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heck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impedance and voltage diode normally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155" y="1190203"/>
            <a:ext cx="11837411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Removed  SoC_U1  then check impedance and voltage diode of 2 pins detect _AUX, detect _MIC  No abnormalities found</a:t>
            </a: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6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Measure impedance and voltage diode SoC_U1 of NG board</a:t>
            </a:r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582896"/>
              </p:ext>
            </p:extLst>
          </p:nvPr>
        </p:nvGraphicFramePr>
        <p:xfrm>
          <a:off x="361899" y="1978567"/>
          <a:ext cx="11311921" cy="2939667"/>
        </p:xfrm>
        <a:graphic>
          <a:graphicData uri="http://schemas.openxmlformats.org/drawingml/2006/table">
            <a:tbl>
              <a:tblPr/>
              <a:tblGrid>
                <a:gridCol w="1314010">
                  <a:extLst>
                    <a:ext uri="{9D8B030D-6E8A-4147-A177-3AD203B41FA5}">
                      <a16:colId xmlns:a16="http://schemas.microsoft.com/office/drawing/2014/main" val="541058636"/>
                    </a:ext>
                  </a:extLst>
                </a:gridCol>
                <a:gridCol w="2299520">
                  <a:extLst>
                    <a:ext uri="{9D8B030D-6E8A-4147-A177-3AD203B41FA5}">
                      <a16:colId xmlns:a16="http://schemas.microsoft.com/office/drawing/2014/main" val="1405528234"/>
                    </a:ext>
                  </a:extLst>
                </a:gridCol>
                <a:gridCol w="2528043">
                  <a:extLst>
                    <a:ext uri="{9D8B030D-6E8A-4147-A177-3AD203B41FA5}">
                      <a16:colId xmlns:a16="http://schemas.microsoft.com/office/drawing/2014/main" val="1314275325"/>
                    </a:ext>
                  </a:extLst>
                </a:gridCol>
                <a:gridCol w="1314010">
                  <a:extLst>
                    <a:ext uri="{9D8B030D-6E8A-4147-A177-3AD203B41FA5}">
                      <a16:colId xmlns:a16="http://schemas.microsoft.com/office/drawing/2014/main" val="2046061804"/>
                    </a:ext>
                  </a:extLst>
                </a:gridCol>
                <a:gridCol w="1356860">
                  <a:extLst>
                    <a:ext uri="{9D8B030D-6E8A-4147-A177-3AD203B41FA5}">
                      <a16:colId xmlns:a16="http://schemas.microsoft.com/office/drawing/2014/main" val="654220438"/>
                    </a:ext>
                  </a:extLst>
                </a:gridCol>
                <a:gridCol w="1356860">
                  <a:extLst>
                    <a:ext uri="{9D8B030D-6E8A-4147-A177-3AD203B41FA5}">
                      <a16:colId xmlns:a16="http://schemas.microsoft.com/office/drawing/2014/main" val="518300980"/>
                    </a:ext>
                  </a:extLst>
                </a:gridCol>
                <a:gridCol w="1142618">
                  <a:extLst>
                    <a:ext uri="{9D8B030D-6E8A-4147-A177-3AD203B41FA5}">
                      <a16:colId xmlns:a16="http://schemas.microsoft.com/office/drawing/2014/main" val="1773987959"/>
                    </a:ext>
                  </a:extLst>
                </a:gridCol>
              </a:tblGrid>
              <a:tr h="93471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SoC_U1 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SoC_U1 NG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780033"/>
                  </a:ext>
                </a:extLst>
              </a:tr>
              <a:tr h="9347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 (</a:t>
                      </a:r>
                      <a:r>
                        <a:rPr lang="el-G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Ω)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VF voltage (VD)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 (</a:t>
                      </a:r>
                      <a:r>
                        <a:rPr lang="el-G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Ω)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VF voltage (VD)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747507"/>
                  </a:ext>
                </a:extLst>
              </a:tr>
              <a:tr h="60288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U3_SCRD0_GPIO[0]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Detect MIC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2..205M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0.709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2.158M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0.703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527978"/>
                  </a:ext>
                </a:extLst>
              </a:tr>
              <a:tr h="46735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R4_SCRD0_GPIO[1]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Detect AUX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2.085M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0.709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2.060M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0.703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411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881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SoC, eMMC 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Swap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Verification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2189" y="1025120"/>
            <a:ext cx="11827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60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Swap verification </a:t>
            </a:r>
            <a:r>
              <a:rPr lang="en-US" altLang="zh-CN" sz="160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(SoC+eMMC) of NG board, 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received result as table.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219392"/>
              </p:ext>
            </p:extLst>
          </p:nvPr>
        </p:nvGraphicFramePr>
        <p:xfrm>
          <a:off x="5600699" y="1943685"/>
          <a:ext cx="6327507" cy="3352454"/>
        </p:xfrm>
        <a:graphic>
          <a:graphicData uri="http://schemas.openxmlformats.org/drawingml/2006/table">
            <a:tbl>
              <a:tblPr/>
              <a:tblGrid>
                <a:gridCol w="3163753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3163754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</a:tblGrid>
              <a:tr h="7608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baseline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6478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(SoC,</a:t>
                      </a:r>
                      <a:r>
                        <a:rPr lang="en-US" sz="16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eMMC)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6478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NG(SoC,</a:t>
                      </a:r>
                      <a:r>
                        <a:rPr lang="en-US" sz="16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eMMC)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64789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NG(SoC,</a:t>
                      </a:r>
                      <a:r>
                        <a:rPr lang="en-US" sz="16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eMMC)</a:t>
                      </a:r>
                      <a:endParaRPr lang="en-US" sz="1600" b="0" i="0" u="none" strike="noStrike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6478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(SoC,</a:t>
                      </a:r>
                      <a:r>
                        <a:rPr lang="en-US" sz="16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eMMC)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02189" y="5452765"/>
            <a:ext cx="11199577" cy="820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3" indent="-28576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>
              <a:lnSpc>
                <a:spcPct val="150000"/>
              </a:lnSpc>
            </a:pPr>
            <a:r>
              <a:rPr lang="en-US" sz="1580" dirty="0">
                <a:latin typeface="Arial" panose="020B0604020202020204" pitchFamily="34" charset="0"/>
                <a:cs typeface="Arial" panose="020B0604020202020204" pitchFamily="34" charset="0"/>
              </a:rPr>
              <a:t>- As analysis above this issue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follow </a:t>
            </a:r>
            <a:r>
              <a:rPr lang="en-US" sz="1580" b="1" smtClean="0">
                <a:ea typeface="新細明體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U1_SoC and U6_eMMC </a:t>
            </a:r>
            <a:r>
              <a:rPr lang="en-US" sz="1580" smtClean="0">
                <a:latin typeface="Arial" panose="020B0604020202020204" pitchFamily="34" charset="0"/>
                <a:cs typeface="Arial" panose="020B0604020202020204" pitchFamily="34" charset="0"/>
              </a:rPr>
              <a:t>component</a:t>
            </a:r>
            <a:r>
              <a:rPr lang="en-US" sz="158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02185" y="1943683"/>
            <a:ext cx="5208014" cy="288805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0" name="Rectangle 19"/>
          <p:cNvSpPr/>
          <p:nvPr/>
        </p:nvSpPr>
        <p:spPr>
          <a:xfrm>
            <a:off x="202185" y="4988362"/>
            <a:ext cx="5208013" cy="30777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en-US" sz="1400">
                <a:cs typeface="Arial" panose="020B0604020202020204" pitchFamily="34" charset="0"/>
              </a:rPr>
              <a:t>Check </a:t>
            </a:r>
            <a:r>
              <a:rPr lang="en-US" sz="1400" smtClean="0">
                <a:cs typeface="Arial" panose="020B0604020202020204" pitchFamily="34" charset="0"/>
              </a:rPr>
              <a:t>voltage at J805_pin 6_MIC port( OK board+ NG SoC,eMMC)</a:t>
            </a:r>
            <a:endParaRPr lang="en-US" sz="1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31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7663" indent="-347663"/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1. Summary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5"/>
          <p:cNvSpPr txBox="1"/>
          <p:nvPr/>
        </p:nvSpPr>
        <p:spPr>
          <a:xfrm>
            <a:off x="180305" y="1047731"/>
            <a:ext cx="11874320" cy="3262430"/>
          </a:xfrm>
          <a:prstGeom prst="rect">
            <a:avLst/>
          </a:prstGeom>
          <a:solidFill>
            <a:sysClr val="window" lastClr="FFFFFF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Root cause: </a:t>
            </a:r>
          </a:p>
          <a:p>
            <a:pPr marL="285750" indent="-285750">
              <a:buFontTx/>
              <a:buChar char="-"/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analysis above this issue follow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(SoC_U1) component</a:t>
            </a:r>
          </a:p>
          <a:p>
            <a:pPr marL="285750" indent="-285750">
              <a:buFontTx/>
              <a:buChar char="-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Action:  </a:t>
            </a:r>
          </a:p>
          <a:p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Need SQE send SoC to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SYNAPTICS verdor for further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analysis. Due date: 2022/06/05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127" y="1683435"/>
            <a:ext cx="10516673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6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7592</TotalTime>
  <Words>1009</Words>
  <Application>Microsoft Office PowerPoint</Application>
  <PresentationFormat>Widescreen</PresentationFormat>
  <Paragraphs>352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標楷體</vt:lpstr>
      <vt:lpstr>新細明體</vt:lpstr>
      <vt:lpstr>宋体</vt:lpstr>
      <vt:lpstr>Arial</vt:lpstr>
      <vt:lpstr>Calibri</vt:lpstr>
      <vt:lpstr>Calibri Light</vt:lpstr>
      <vt:lpstr>Times New Roman</vt:lpstr>
      <vt:lpstr>Wingdings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杜氏芳</cp:lastModifiedBy>
  <cp:revision>728</cp:revision>
  <dcterms:created xsi:type="dcterms:W3CDTF">2018-11-16T05:26:15Z</dcterms:created>
  <dcterms:modified xsi:type="dcterms:W3CDTF">2022-06-03T10:17:27Z</dcterms:modified>
</cp:coreProperties>
</file>